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83" r:id="rId7"/>
    <p:sldId id="260" r:id="rId9"/>
    <p:sldId id="261" r:id="rId10"/>
    <p:sldId id="262" r:id="rId11"/>
    <p:sldId id="263" r:id="rId12"/>
    <p:sldId id="284" r:id="rId13"/>
    <p:sldId id="264" r:id="rId14"/>
    <p:sldId id="287" r:id="rId15"/>
    <p:sldId id="288" r:id="rId16"/>
    <p:sldId id="290" r:id="rId17"/>
    <p:sldId id="265" r:id="rId18"/>
    <p:sldId id="266" r:id="rId19"/>
    <p:sldId id="267" r:id="rId20"/>
    <p:sldId id="268" r:id="rId21"/>
    <p:sldId id="270" r:id="rId22"/>
    <p:sldId id="271" r:id="rId23"/>
    <p:sldId id="274" r:id="rId24"/>
    <p:sldId id="273" r:id="rId25"/>
    <p:sldId id="275" r:id="rId26"/>
    <p:sldId id="276" r:id="rId27"/>
    <p:sldId id="277" r:id="rId28"/>
    <p:sldId id="278" r:id="rId29"/>
    <p:sldId id="291" r:id="rId30"/>
    <p:sldId id="280" r:id="rId31"/>
    <p:sldId id="286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0"/>
    <p:restoredTop sz="94422"/>
  </p:normalViewPr>
  <p:slideViewPr>
    <p:cSldViewPr snapToGrid="0" snapToObjects="1">
      <p:cViewPr varScale="1">
        <p:scale>
          <a:sx n="116" d="100"/>
          <a:sy n="116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27T12:23:04.803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BE71F-ECAE-D34B-AF47-54BBC58367F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5100C-3246-7444-A98F-EE3C77318C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5100C-3246-7444-A98F-EE3C77318C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05100C-3246-7444-A98F-EE3C77318C1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0C775-D57B-8144-8D27-81B2A1D563E3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6AABC-6AC0-BC4D-A852-67D4FBCB48F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hyperlink" Target="http://devplatform.cambricon.com:30080/" TargetMode="Externa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57890"/>
            <a:ext cx="9144000" cy="1773237"/>
          </a:xfrm>
        </p:spPr>
        <p:txBody>
          <a:bodyPr/>
          <a:lstStyle/>
          <a:p>
            <a:r>
              <a:rPr kumimoji="1" lang="zh-CN" altLang="en-US" dirty="0"/>
              <a:t>智能计算系统</a:t>
            </a:r>
            <a:br>
              <a:rPr kumimoji="1" lang="en-US" altLang="zh-CN" dirty="0"/>
            </a:br>
            <a:r>
              <a:rPr kumimoji="1" lang="zh-CN" altLang="en-US" dirty="0"/>
              <a:t>实验讲解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91747"/>
            <a:ext cx="9144000" cy="1655762"/>
          </a:xfrm>
        </p:spPr>
        <p:txBody>
          <a:bodyPr/>
          <a:lstStyle/>
          <a:p>
            <a:r>
              <a:rPr kumimoji="1" lang="en-US" altLang="zh-CN" dirty="0"/>
              <a:t>20230928</a:t>
            </a:r>
            <a:endParaRPr kumimoji="1" lang="en-US" altLang="zh-CN" dirty="0"/>
          </a:p>
          <a:p>
            <a:r>
              <a:rPr kumimoji="1" lang="zh-CN" altLang="en-US" dirty="0"/>
              <a:t>王熙林，王岩清，周海涛，王闯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834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</a:t>
            </a:r>
            <a:r>
              <a:rPr lang="zh-CN" altLang="en-US" sz="3200" dirty="0"/>
              <a:t>基于三层神经网络实现手写数字分类</a:t>
            </a:r>
            <a:endParaRPr kumimoji="1" lang="zh-CN" altLang="en-US" sz="32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82" y="1852446"/>
            <a:ext cx="8176818" cy="371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078182" y="5885005"/>
            <a:ext cx="5908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-apple-system"/>
              </a:rPr>
              <a:t>数据集包含 </a:t>
            </a:r>
            <a:r>
              <a:rPr lang="en-US" altLang="zh-CN" dirty="0">
                <a:latin typeface="-apple-system"/>
              </a:rPr>
              <a:t>60,000</a:t>
            </a:r>
            <a:r>
              <a:rPr lang="zh-CN" altLang="en-US" dirty="0">
                <a:latin typeface="-apple-system"/>
              </a:rPr>
              <a:t>个训练集图像以及</a:t>
            </a:r>
            <a:r>
              <a:rPr lang="en-US" altLang="zh-CN" dirty="0">
                <a:latin typeface="-apple-system"/>
              </a:rPr>
              <a:t>10,000</a:t>
            </a:r>
            <a:r>
              <a:rPr lang="zh-CN" altLang="en-US" dirty="0">
                <a:latin typeface="-apple-system"/>
              </a:rPr>
              <a:t>个测试集图像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78182" y="1351956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MNIST</a:t>
            </a:r>
            <a:r>
              <a:rPr kumimoji="1" lang="zh-CN" altLang="en-US" dirty="0"/>
              <a:t>数据集示例：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834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</a:t>
            </a:r>
            <a:r>
              <a:rPr lang="zh-CN" altLang="en-US" sz="3200" dirty="0"/>
              <a:t>基于三层神经网络实现手写数字分类</a:t>
            </a:r>
            <a:endParaRPr kumimoji="1" lang="zh-CN" altLang="en-US" sz="3200" dirty="0"/>
          </a:p>
        </p:txBody>
      </p:sp>
      <p:pic>
        <p:nvPicPr>
          <p:cNvPr id="7169" name="Picture 1" descr="page3image1241765728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397" y="1519170"/>
            <a:ext cx="2393951" cy="37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658983" y="1894114"/>
            <a:ext cx="19202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全连接层</a:t>
            </a: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ReLU</a:t>
            </a:r>
            <a:r>
              <a:rPr kumimoji="1" lang="zh-CN" altLang="en-US" sz="2400" dirty="0"/>
              <a:t>层</a:t>
            </a: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 err="1"/>
              <a:t>Softmax</a:t>
            </a:r>
            <a:r>
              <a:rPr kumimoji="1" lang="zh-CN" altLang="en-US" sz="2400" dirty="0"/>
              <a:t>层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834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</a:t>
            </a:r>
            <a:r>
              <a:rPr kumimoji="1" lang="en-US" altLang="zh-CN" sz="3200" dirty="0" err="1"/>
              <a:t>Softmax</a:t>
            </a:r>
            <a:r>
              <a:rPr kumimoji="1" lang="zh-CN" altLang="en-US" sz="3200" dirty="0"/>
              <a:t>层</a:t>
            </a:r>
            <a:endParaRPr kumimoji="1" lang="zh-CN" altLang="en-US" sz="3200" dirty="0"/>
          </a:p>
        </p:txBody>
      </p:sp>
      <p:pic>
        <p:nvPicPr>
          <p:cNvPr id="2056" name="Picture 8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"/>
          <a:stretch>
            <a:fillRect/>
          </a:stretch>
        </p:blipFill>
        <p:spPr bwMode="auto">
          <a:xfrm>
            <a:off x="561109" y="1717476"/>
            <a:ext cx="7273975" cy="342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921" y="2893414"/>
            <a:ext cx="2552700" cy="1143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24356" t="42959"/>
          <a:stretch>
            <a:fillRect/>
          </a:stretch>
        </p:blipFill>
        <p:spPr>
          <a:xfrm>
            <a:off x="6199322" y="3169261"/>
            <a:ext cx="220958" cy="9417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/>
          <a:srcRect l="24356" t="42959"/>
          <a:stretch>
            <a:fillRect/>
          </a:stretch>
        </p:blipFill>
        <p:spPr>
          <a:xfrm>
            <a:off x="6216811" y="2443369"/>
            <a:ext cx="220958" cy="941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24356" t="42959"/>
          <a:stretch>
            <a:fillRect/>
          </a:stretch>
        </p:blipFill>
        <p:spPr>
          <a:xfrm>
            <a:off x="6199322" y="3942240"/>
            <a:ext cx="220958" cy="941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834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</a:t>
            </a:r>
            <a:r>
              <a:rPr kumimoji="1" lang="en-US" altLang="zh-CN" sz="3200" dirty="0" err="1"/>
              <a:t>Softmax</a:t>
            </a:r>
            <a:r>
              <a:rPr kumimoji="1" lang="zh-CN" altLang="en-US" sz="3200" dirty="0"/>
              <a:t>层</a:t>
            </a:r>
            <a:endParaRPr kumimoji="1"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437" y="462502"/>
            <a:ext cx="3494056" cy="10348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573" y="408434"/>
            <a:ext cx="2552700" cy="1143000"/>
          </a:xfrm>
          <a:prstGeom prst="rect">
            <a:avLst/>
          </a:prstGeom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582" y="2411528"/>
            <a:ext cx="4003649" cy="266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2589474"/>
            <a:ext cx="2016199" cy="5815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06" y="3391261"/>
            <a:ext cx="1880039" cy="7699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279240"/>
            <a:ext cx="1506167" cy="6322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199" y="1720877"/>
            <a:ext cx="1646128" cy="7023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7829" y="2290052"/>
            <a:ext cx="1776591" cy="32570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0128" y="2411528"/>
            <a:ext cx="2972859" cy="81607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7743" y="3349083"/>
            <a:ext cx="3876513" cy="66976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5816" y="4286638"/>
            <a:ext cx="2850741" cy="6248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539" y="5419192"/>
            <a:ext cx="7092407" cy="10303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559834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</a:t>
            </a:r>
            <a:r>
              <a:rPr kumimoji="1" lang="en-US" altLang="zh-CN" sz="3200" dirty="0" err="1"/>
              <a:t>Softmax</a:t>
            </a:r>
            <a:r>
              <a:rPr kumimoji="1" lang="zh-CN" altLang="en-US" sz="3200" dirty="0"/>
              <a:t>层</a:t>
            </a:r>
            <a:endParaRPr kumimoji="1"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2063" y="957222"/>
            <a:ext cx="3494056" cy="10348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9086"/>
            <a:ext cx="2552700" cy="1143000"/>
          </a:xfrm>
          <a:prstGeom prst="rect">
            <a:avLst/>
          </a:prstGeom>
        </p:spPr>
      </p:pic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686" y="1748360"/>
            <a:ext cx="9909313" cy="22088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68" y="3957199"/>
            <a:ext cx="9435547" cy="22423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119" y="5238847"/>
            <a:ext cx="3892365" cy="92719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42269" cy="523149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实验步骤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912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1.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数据加载模块 </a:t>
            </a:r>
            <a:endParaRPr lang="zh-CN" altLang="en-US" sz="24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本实验采用的数据集是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MNIST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手写数字库。需要编写读取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MNIST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数据集文件并预处理的子函数。然后调用该子函数对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MNIST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数据集中的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4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个文件分别进行读取和预处理，并将处理过的训练和测试数据存储在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NumPy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矩阵中。 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2.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基本单元模块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完成连接层、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ReLU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激活函数层和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Softmax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损失层的基本功能， 实现参数的初始化、前向传播计算、反向传播计算、参数的更新、 参数的加载和保存等函数。</a:t>
            </a:r>
            <a:endParaRPr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全连接层 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ReLU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层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Softmax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层</a:t>
            </a:r>
            <a:endParaRPr lang="zh-CN" altLang="en-US" sz="20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37766" cy="706029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实验步骤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527651"/>
            <a:ext cx="10676467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3.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网络结构模块 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网络结构模块利用已经实现的神经网络的基本单元来建立一 个完整的神经网络。 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lang="zh-CN" altLang="en-US" sz="24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1"/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神经网络初始化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确定神经网络相关的超参数，例如网络中每个隐层的神经元个数。 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1"/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建立网络结构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定义整个神经网络的拓扑结构。 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1"/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参数初始化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: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对于神经网络中包含参数的层，依次调用这些层的参数初始化函数，从而完成整个神经网络的参数初始化。 </a:t>
            </a:r>
            <a:endParaRPr lang="zh-CN" altLang="en-US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05800" cy="575401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实验步骤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4.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网络训练模块 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在完成数据加载模块和网络结构模块实现之后，需要实现训练模块。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lvl="1" indent="0">
              <a:buNone/>
            </a:pPr>
            <a:b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</a:b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神经网络的前向传播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神经网络的反向传播 </a:t>
            </a: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神经网络参数更新</a:t>
            </a:r>
            <a:b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</a:b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神经网络参数保存</a:t>
            </a:r>
            <a:b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</a:b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神经网络训练主体 </a:t>
            </a:r>
            <a:endParaRPr lang="zh-CN" altLang="en-US" sz="20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514806" cy="510086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2-1</a:t>
            </a:r>
            <a:r>
              <a:rPr kumimoji="1" lang="zh-CN" altLang="en-US" sz="3200" dirty="0"/>
              <a:t>  实验步骤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5.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网络推断模块 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完成神经网络的训练之后，可以用训练得到的模型对测试数据进行预测，以评估模型的精度。 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神经网络的前向传播</a:t>
            </a:r>
            <a:b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</a:b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神经网络参数加载</a:t>
            </a:r>
            <a:b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</a:b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神经网络推断函数主体 </a:t>
            </a:r>
            <a:endParaRPr lang="zh-CN" altLang="en-US" sz="20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337766" cy="549275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2-2</a:t>
            </a:r>
            <a:r>
              <a:rPr kumimoji="1" lang="zh-CN" altLang="en-US" sz="3200" dirty="0"/>
              <a:t>  基于</a:t>
            </a:r>
            <a:r>
              <a:rPr kumimoji="1" lang="en-US" altLang="zh-CN" sz="3200" dirty="0"/>
              <a:t>DLP</a:t>
            </a:r>
            <a:r>
              <a:rPr kumimoji="1" lang="zh-CN" altLang="en-US" sz="3200" dirty="0"/>
              <a:t>平台实现手写数字分类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dirty="0">
                <a:latin typeface="等线 Light" panose="02010600030101010101" pitchFamily="2" charset="-122"/>
                <a:ea typeface="等线 Light" panose="02010600030101010101" pitchFamily="2" charset="-122"/>
              </a:rPr>
              <a:t>模型量化 </a:t>
            </a:r>
            <a:endParaRPr lang="zh-CN" altLang="en-US" sz="36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lang="en-US" altLang="zh-CN" sz="20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DLP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硬件支持定点数据类型运算，对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mlp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、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conv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等算子可使用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int8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数据类型来提高计算效率。 </a:t>
            </a:r>
            <a:endParaRPr lang="zh-CN" altLang="en-US" sz="20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• Int8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类型数值</a:t>
            </a:r>
            <a:r>
              <a:rPr lang="en-US" altLang="zh-CN" sz="20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i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表示的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32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位浮点数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value</a:t>
            </a:r>
            <a:r>
              <a:rPr lang="zh-CN" altLang="en-US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为</a:t>
            </a:r>
            <a:r>
              <a:rPr lang="en-US" altLang="zh-CN" sz="2000" dirty="0"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  <a:endParaRPr lang="zh-CN" altLang="en-US" sz="20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8199" name="Picture 7" descr="page10image122448776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0" y="3071021"/>
            <a:ext cx="5080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3933690"/>
            <a:ext cx="6096000" cy="9225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	•Position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为指数因子，</a:t>
            </a:r>
            <a:r>
              <a:rPr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scale</a:t>
            </a:r>
            <a:r>
              <a:rPr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为缩放因子 </a:t>
            </a:r>
            <a:endParaRPr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• </a:t>
            </a:r>
            <a:r>
              <a:rPr lang="zh-CN" altLang="en-US" sz="20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反向推导上述公式，可得</a:t>
            </a:r>
            <a:r>
              <a:rPr lang="en-US" altLang="zh-CN" sz="2000" dirty="0">
                <a:effectLst/>
                <a:latin typeface="等线 Light" panose="02010600030101010101" pitchFamily="2" charset="-122"/>
                <a:ea typeface="等线 Light" panose="02010600030101010101" pitchFamily="2" charset="-122"/>
              </a:rPr>
              <a:t>: </a:t>
            </a:r>
            <a:endParaRPr lang="zh-CN" altLang="en-US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pic>
        <p:nvPicPr>
          <p:cNvPr id="8200" name="Picture 8" descr="page10image12244880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967" y="4795183"/>
            <a:ext cx="27051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实验环境注册及配置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第二章实验过程讲解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作业提交以及答疑安排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189617" cy="510085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2-2</a:t>
            </a:r>
            <a:r>
              <a:rPr kumimoji="1" lang="zh-CN" altLang="en-US" sz="3200" dirty="0"/>
              <a:t>  </a:t>
            </a:r>
            <a:r>
              <a:rPr kumimoji="1" lang="en-US" altLang="zh-CN" sz="3200" dirty="0" err="1"/>
              <a:t>Pycnml</a:t>
            </a:r>
            <a:r>
              <a:rPr kumimoji="1" lang="zh-CN" altLang="en-US" sz="3200" dirty="0"/>
              <a:t>库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155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Pycnml</a:t>
            </a:r>
            <a:r>
              <a:rPr lang="zh-CN" altLang="en-US" sz="32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库 </a:t>
            </a:r>
            <a:endParaRPr lang="en-US" altLang="zh-CN" sz="32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深度学习编程库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pycnml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通过调用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DLP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上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CNML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库中的高性能算子实现了全连接层、卷积层、池化层、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ReLU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激活层、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Softmax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损失层等常用的网络层的基本功能，并提供了常用网络层的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Python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接口。 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lang="zh-CN" altLang="en-US" sz="24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云平台中已经集成了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pycnml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库，不需要再手动安装</a:t>
            </a:r>
            <a:r>
              <a:rPr lang="en-US" altLang="zh-CN" sz="2400" dirty="0" err="1">
                <a:latin typeface="等线 Light" panose="02010600030101010101" pitchFamily="2" charset="-122"/>
                <a:ea typeface="等线 Light" panose="02010600030101010101" pitchFamily="2" charset="-122"/>
              </a:rPr>
              <a:t>pycnml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。 </a:t>
            </a:r>
            <a:endParaRPr lang="en-US" altLang="zh-CN" sz="24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kumimoji="1" lang="zh-CN" altLang="en-US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906691" cy="483961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2-2</a:t>
            </a:r>
            <a:r>
              <a:rPr kumimoji="1" lang="zh-CN" altLang="en-US" sz="3200" dirty="0"/>
              <a:t>  </a:t>
            </a:r>
            <a:r>
              <a:rPr kumimoji="1" lang="en-US" altLang="zh-CN" sz="3200" dirty="0" err="1"/>
              <a:t>Pycnml</a:t>
            </a:r>
            <a:r>
              <a:rPr kumimoji="1" lang="zh-CN" altLang="en-US" sz="3200" dirty="0"/>
              <a:t>库</a:t>
            </a:r>
            <a:endParaRPr kumimoji="1" lang="zh-CN" altLang="en-US" sz="3200" dirty="0"/>
          </a:p>
        </p:txBody>
      </p:sp>
      <p:pic>
        <p:nvPicPr>
          <p:cNvPr id="9217" name="Picture 1" descr="page12image1246794528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5" y="849086"/>
            <a:ext cx="9471781" cy="53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85514" cy="666841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实验</a:t>
            </a:r>
            <a:r>
              <a:rPr kumimoji="1" lang="en-US" altLang="zh-CN" sz="3200" dirty="0"/>
              <a:t>2-2</a:t>
            </a:r>
            <a:r>
              <a:rPr kumimoji="1" lang="zh-CN" altLang="en-US" sz="3200" dirty="0"/>
              <a:t>  实验步骤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14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1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、数据加载模块 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、基本单元模块 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3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、网络结构模块 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4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、网络推断模块 </a:t>
            </a:r>
            <a:endParaRPr lang="zh-CN" altLang="en-US" sz="24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29651" cy="536212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作业提交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希冀平台</a:t>
            </a:r>
            <a:endParaRPr kumimoji="1" lang="zh-CN" altLang="en-US" sz="3200" dirty="0"/>
          </a:p>
        </p:txBody>
      </p:sp>
      <p:pic>
        <p:nvPicPr>
          <p:cNvPr id="1025" name="Picture 1" descr="page9image234191888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5506"/>
            <a:ext cx="8893629" cy="480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38200" y="996294"/>
            <a:ext cx="1013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icrosoftYaHeiLight"/>
              </a:rPr>
              <a:t>1</a:t>
            </a:r>
            <a:r>
              <a:rPr lang="zh-CN" altLang="en-US" dirty="0">
                <a:latin typeface="MicrosoftYaHeiLight"/>
              </a:rPr>
              <a:t>、使用浏览器进入希冀平台 </a:t>
            </a:r>
            <a:r>
              <a:rPr lang="en-US" altLang="zh-CN" dirty="0">
                <a:latin typeface="MicrosoftYaHeiLight"/>
              </a:rPr>
              <a:t>https://</a:t>
            </a:r>
            <a:r>
              <a:rPr lang="en-US" altLang="zh-CN" dirty="0" err="1">
                <a:latin typeface="MicrosoftYaHeiLight"/>
              </a:rPr>
              <a:t>course.educg.net</a:t>
            </a:r>
            <a:endParaRPr lang="en-US" altLang="zh-CN" dirty="0">
              <a:latin typeface="MicrosoftYaHeiLight"/>
            </a:endParaRPr>
          </a:p>
          <a:p>
            <a:r>
              <a:rPr lang="en-US" altLang="zh-CN" dirty="0">
                <a:latin typeface="MicrosoftYaHeiLight"/>
              </a:rPr>
              <a:t>2</a:t>
            </a:r>
            <a:r>
              <a:rPr lang="zh-CN" altLang="en-US" dirty="0">
                <a:latin typeface="MicrosoftYaHeiLight"/>
              </a:rPr>
              <a:t>、从学生入口登录，密码与学号相同，建议自行修改密码</a:t>
            </a:r>
            <a:endParaRPr lang="en-US" altLang="zh-CN" dirty="0">
              <a:effectLst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38211" cy="732155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作业提交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希冀平台</a:t>
            </a:r>
            <a:endParaRPr kumimoji="1" lang="zh-CN" altLang="en-US" sz="3200" dirty="0"/>
          </a:p>
        </p:txBody>
      </p:sp>
      <p:pic>
        <p:nvPicPr>
          <p:cNvPr id="2050" name="Picture 2" descr="page10image260122528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0" y="1227909"/>
            <a:ext cx="9645740" cy="49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559834" cy="771344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作业提交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希冀平台</a:t>
            </a:r>
            <a:endParaRPr kumimoji="1" lang="zh-CN" altLang="en-US" sz="3200" dirty="0"/>
          </a:p>
        </p:txBody>
      </p:sp>
      <p:pic>
        <p:nvPicPr>
          <p:cNvPr id="3073" name="Picture 1" descr="page11image239357760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17" y="1178245"/>
            <a:ext cx="8874266" cy="499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599023" cy="601526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作业提交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希冀平台</a:t>
            </a:r>
            <a:endParaRPr kumimoji="1" lang="zh-CN" altLang="en-US" sz="3200" dirty="0"/>
          </a:p>
        </p:txBody>
      </p:sp>
      <p:pic>
        <p:nvPicPr>
          <p:cNvPr id="4097" name="Picture 1" descr="page12image1122915536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64" y="1355588"/>
            <a:ext cx="8585656" cy="482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956964" cy="576984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实验评分规则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实验：</a:t>
            </a:r>
            <a:r>
              <a:rPr kumimoji="1" lang="en-US" altLang="zh-CN" dirty="0"/>
              <a:t>60%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报告：</a:t>
            </a:r>
            <a:r>
              <a:rPr kumimoji="1" lang="en-US" altLang="zh-CN" dirty="0"/>
              <a:t>40%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776855" cy="466147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课程答疑安排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22218"/>
            <a:ext cx="10515600" cy="5054745"/>
          </a:xfrm>
        </p:spPr>
        <p:txBody>
          <a:bodyPr/>
          <a:lstStyle/>
          <a:p>
            <a:r>
              <a:rPr kumimoji="1" lang="zh-CN" altLang="en-US" dirty="0"/>
              <a:t>助教</a:t>
            </a:r>
            <a:r>
              <a:rPr kumimoji="1" lang="en-US" altLang="zh-CN" dirty="0"/>
              <a:t>0</a:t>
            </a:r>
            <a:r>
              <a:rPr kumimoji="1" lang="zh-CN" altLang="en-US" dirty="0"/>
              <a:t>：王岩清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邮箱：</a:t>
            </a:r>
            <a:r>
              <a:rPr kumimoji="1" lang="en-US" altLang="zh-CN" dirty="0"/>
              <a:t>wangyanqing7590@buaa.edu.cn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助教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：王熙林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邮箱：</a:t>
            </a:r>
            <a:r>
              <a:rPr kumimoji="1" lang="en-US" altLang="zh-CN" dirty="0"/>
              <a:t>18373491@buaa.edu.cn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助教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：周海涛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/>
              <a:t>邮箱：</a:t>
            </a:r>
            <a:r>
              <a:rPr kumimoji="1" lang="en-US" altLang="zh-CN" dirty="0"/>
              <a:t>18377221@buaa.edu.cn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20359" y="5462075"/>
            <a:ext cx="7633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请同学们有问题尽量课上提问或通过邮件进行提问；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提问时除问题描述外，请附上相关的截图、代码</a:t>
            </a:r>
            <a:endParaRPr kumimoji="1"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300095" y="598199"/>
            <a:ext cx="3809999" cy="5451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大家使用自己学号末尾数对</a:t>
            </a:r>
            <a:r>
              <a:rPr kumimoji="1" lang="en-US" altLang="zh-CN" dirty="0">
                <a:solidFill>
                  <a:srgbClr val="FF0000"/>
                </a:solidFill>
              </a:rPr>
              <a:t>4</a:t>
            </a:r>
            <a:r>
              <a:rPr kumimoji="1" lang="zh-CN" altLang="en-US" dirty="0">
                <a:solidFill>
                  <a:srgbClr val="FF0000"/>
                </a:solidFill>
              </a:rPr>
              <a:t>取余，根据余数</a:t>
            </a:r>
            <a:r>
              <a:rPr kumimoji="1" lang="en-US" altLang="zh-CN" dirty="0">
                <a:solidFill>
                  <a:srgbClr val="FF0000"/>
                </a:solidFill>
              </a:rPr>
              <a:t>(0,1,2,3)</a:t>
            </a:r>
            <a:r>
              <a:rPr kumimoji="1" lang="zh-CN" altLang="en-US" dirty="0">
                <a:solidFill>
                  <a:srgbClr val="FF0000"/>
                </a:solidFill>
              </a:rPr>
              <a:t>找到相应助教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例如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：</a:t>
            </a:r>
            <a:endParaRPr kumimoji="1" lang="en-US" altLang="zh-CN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	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张三学号为：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XXXXXXX4</a:t>
            </a:r>
            <a:endParaRPr kumimoji="1" lang="en-US" altLang="zh-CN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	4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%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4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0</a:t>
            </a:r>
            <a:endParaRPr kumimoji="1" lang="en-US" altLang="zh-CN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	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对应到第一个助教王岩清</a:t>
            </a:r>
            <a:endParaRPr kumimoji="1" lang="en-US" altLang="zh-CN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	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李四学号为：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XXXXXXX5</a:t>
            </a:r>
            <a:endParaRPr kumimoji="1" lang="en-US" altLang="zh-CN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	5%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4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=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endParaRPr kumimoji="1" lang="en-US" altLang="zh-CN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	</a:t>
            </a:r>
            <a:r>
              <a:rPr kumimoji="1" lang="zh-CN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对应到第二个助教王熙林</a:t>
            </a:r>
            <a:endParaRPr kumimoji="1" lang="zh-CN" alt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kumimoji="1" lang="en-US" altLang="zh-CN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ym typeface="Wingdings" panose="05000000000000000000" pitchFamily="2" charset="2"/>
              </a:rPr>
              <a:t>	</a:t>
            </a:r>
            <a:endParaRPr kumimoji="1"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006512"/>
            <a:ext cx="6097836" cy="876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助教</a:t>
            </a:r>
            <a:r>
              <a:rPr kumimoji="1" lang="en-US" altLang="zh-CN" sz="28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3</a:t>
            </a: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：王闯</a:t>
            </a:r>
            <a:endParaRPr kumimoji="1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邮箱：</a:t>
            </a:r>
            <a:r>
              <a:rPr kumimoji="1" lang="en-US" altLang="zh-CN" sz="2400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18377011@buaa.edu.cn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3391" y="2787217"/>
            <a:ext cx="2265218" cy="1283566"/>
          </a:xfrm>
        </p:spPr>
        <p:txBody>
          <a:bodyPr>
            <a:normAutofit fontScale="90000"/>
          </a:bodyPr>
          <a:lstStyle/>
          <a:p>
            <a:r>
              <a:rPr kumimoji="1" lang="en-US" altLang="zh-CN" sz="8000" b="1" dirty="0"/>
              <a:t>Q&amp;A</a:t>
            </a:r>
            <a:endParaRPr kumimoji="1" lang="zh-CN" altLang="en-US" sz="8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291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/>
              <a:t>寒武纪开发平台</a:t>
            </a:r>
            <a:r>
              <a:rPr kumimoji="1" lang="en-US" altLang="zh-CN" sz="3600" dirty="0"/>
              <a:t>—</a:t>
            </a:r>
            <a:r>
              <a:rPr kumimoji="1" lang="zh-CN" altLang="en-US" sz="3600" dirty="0"/>
              <a:t>账号注册</a:t>
            </a:r>
            <a:endParaRPr kumimoji="1"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l="20782" r="10973"/>
          <a:stretch>
            <a:fillRect/>
          </a:stretch>
        </p:blipFill>
        <p:spPr>
          <a:xfrm>
            <a:off x="838200" y="2032642"/>
            <a:ext cx="4885509" cy="4352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996294"/>
            <a:ext cx="1013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MicrosoftYaHeiLight"/>
              </a:rPr>
              <a:t>1</a:t>
            </a:r>
            <a:r>
              <a:rPr lang="zh-CN" altLang="en-US" dirty="0">
                <a:latin typeface="MicrosoftYaHeiLight"/>
              </a:rPr>
              <a:t>、使用浏览器进入寒武纪开发平台 </a:t>
            </a:r>
            <a:r>
              <a:rPr lang="en-US" altLang="zh-CN" dirty="0">
                <a:latin typeface="MicrosoftYaHeiLight"/>
                <a:hlinkClick r:id="rId2"/>
              </a:rPr>
              <a:t>http://devplatform.cambricon.com:30080</a:t>
            </a:r>
            <a:endParaRPr lang="en-US" altLang="zh-CN" dirty="0">
              <a:latin typeface="MicrosoftYaHeiLight"/>
            </a:endParaRPr>
          </a:p>
          <a:p>
            <a:r>
              <a:rPr lang="en-US" altLang="zh-CN" dirty="0">
                <a:latin typeface="MicrosoftYaHeiLight"/>
              </a:rPr>
              <a:t>2</a:t>
            </a:r>
            <a:r>
              <a:rPr lang="zh-CN" altLang="en-US" dirty="0">
                <a:latin typeface="MicrosoftYaHeiLight"/>
              </a:rPr>
              <a:t>、点击“没有账号？立即注册”选项</a:t>
            </a:r>
            <a:endParaRPr lang="en-US" altLang="zh-CN" dirty="0">
              <a:latin typeface="MicrosoftYaHeiLight"/>
            </a:endParaRPr>
          </a:p>
          <a:p>
            <a:r>
              <a:rPr lang="en-US" altLang="zh-CN" dirty="0">
                <a:effectLst/>
                <a:latin typeface="MicrosoftYaHeiLight"/>
              </a:rPr>
              <a:t>3</a:t>
            </a:r>
            <a:r>
              <a:rPr lang="zh-CN" altLang="en-US" dirty="0">
                <a:effectLst/>
                <a:latin typeface="MicrosoftYaHeiLight"/>
              </a:rPr>
              <a:t>、填写个人信息，完成账号注册</a:t>
            </a:r>
            <a:endParaRPr lang="en-US" altLang="zh-CN" dirty="0">
              <a:effectLst/>
            </a:endParaRPr>
          </a:p>
        </p:txBody>
      </p:sp>
      <p:sp>
        <p:nvSpPr>
          <p:cNvPr id="7" name="框架 6"/>
          <p:cNvSpPr/>
          <p:nvPr/>
        </p:nvSpPr>
        <p:spPr>
          <a:xfrm>
            <a:off x="1449978" y="4885509"/>
            <a:ext cx="1319348" cy="30044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8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652" y="2032642"/>
            <a:ext cx="4638239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4508" y="260622"/>
            <a:ext cx="8736874" cy="562338"/>
          </a:xfrm>
        </p:spPr>
        <p:txBody>
          <a:bodyPr>
            <a:noAutofit/>
          </a:bodyPr>
          <a:lstStyle/>
          <a:p>
            <a:r>
              <a:rPr kumimoji="1" lang="zh-CN" altLang="en-US" sz="3200" dirty="0"/>
              <a:t>寒武纪开发平台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创建存储卷</a:t>
            </a:r>
            <a:endParaRPr kumimoji="1" lang="zh-CN" altLang="en-US" sz="3200" dirty="0"/>
          </a:p>
        </p:txBody>
      </p:sp>
      <p:pic>
        <p:nvPicPr>
          <p:cNvPr id="5121" name="Picture 1" descr="page4image72807931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71" y="1825625"/>
            <a:ext cx="963725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66949" y="10011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MicrosoftYaHeiLight"/>
              </a:rPr>
              <a:t>1</a:t>
            </a:r>
            <a:r>
              <a:rPr lang="zh-CN" altLang="en-US" dirty="0">
                <a:latin typeface="MicrosoftYaHeiLight"/>
              </a:rPr>
              <a:t>、点击左侧栏存储管理，点击右上角添加存储卷。</a:t>
            </a:r>
            <a:endParaRPr lang="en-US" altLang="zh-CN" dirty="0">
              <a:latin typeface="MicrosoftYaHeiLight"/>
            </a:endParaRPr>
          </a:p>
        </p:txBody>
      </p:sp>
      <p:sp>
        <p:nvSpPr>
          <p:cNvPr id="5" name="框架 4"/>
          <p:cNvSpPr/>
          <p:nvPr/>
        </p:nvSpPr>
        <p:spPr>
          <a:xfrm>
            <a:off x="1277371" y="2268620"/>
            <a:ext cx="747372" cy="31782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97810" y="258644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92640" y="24275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9993086" y="2586445"/>
            <a:ext cx="878516" cy="36933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9451" y="323942"/>
            <a:ext cx="7511143" cy="677781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寒武纪开发平台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创建存储卷</a:t>
            </a:r>
            <a:endParaRPr kumimoji="1" lang="zh-CN" altLang="en-US" sz="32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4864" y="1825625"/>
            <a:ext cx="9262271" cy="43513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64864" y="1067037"/>
            <a:ext cx="3071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MicrosoftYaHeiLight"/>
              </a:rPr>
              <a:t>2</a:t>
            </a:r>
            <a:r>
              <a:rPr lang="zh-CN" altLang="en-US" dirty="0">
                <a:latin typeface="MicrosoftYaHeiLight"/>
              </a:rPr>
              <a:t>、填写存储卷名称和大小。</a:t>
            </a:r>
            <a:endParaRPr lang="zh-CN" altLang="en-US" dirty="0"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99863" y="310583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名称可以任意填写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存储大小根据需求填写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4949" y="349646"/>
            <a:ext cx="9262271" cy="662782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寒武纪开发平台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创建开发容器</a:t>
            </a:r>
            <a:endParaRPr kumimoji="1"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5014" y="2831456"/>
            <a:ext cx="7589158" cy="37947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4974" y="1077130"/>
            <a:ext cx="90091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填写注意事项  </a:t>
            </a:r>
            <a:r>
              <a:rPr kumimoji="1" lang="en-US" altLang="zh-CN" dirty="0"/>
              <a:t>	</a:t>
            </a:r>
            <a:r>
              <a:rPr kumimoji="1" lang="zh-CN" altLang="en-US" b="1" dirty="0"/>
              <a:t>用户名</a:t>
            </a:r>
            <a:r>
              <a:rPr kumimoji="1" lang="zh-CN" altLang="en-US" dirty="0"/>
              <a:t>：必须为</a:t>
            </a:r>
            <a:r>
              <a:rPr kumimoji="1" lang="en-US" altLang="zh-CN" dirty="0"/>
              <a:t>root</a:t>
            </a:r>
            <a:endParaRPr kumimoji="1" lang="en-US" altLang="zh-CN" dirty="0"/>
          </a:p>
          <a:p>
            <a:r>
              <a:rPr kumimoji="1" lang="en-US" altLang="zh-CN" dirty="0"/>
              <a:t>		</a:t>
            </a:r>
            <a:r>
              <a:rPr kumimoji="1" lang="zh-CN" altLang="en-US" b="1" dirty="0"/>
              <a:t>密码</a:t>
            </a:r>
            <a:r>
              <a:rPr kumimoji="1" lang="zh-CN" altLang="en-US" dirty="0"/>
              <a:t>：可以自行设置，但推荐不填写，系统会自动生成复杂密码</a:t>
            </a:r>
            <a:endParaRPr kumimoji="1" lang="en-US" altLang="zh-CN" dirty="0"/>
          </a:p>
          <a:p>
            <a:r>
              <a:rPr kumimoji="1" lang="en-US" altLang="zh-CN" dirty="0"/>
              <a:t>		</a:t>
            </a:r>
            <a:r>
              <a:rPr kumimoji="1" lang="zh-CN" altLang="en-US" b="1" dirty="0"/>
              <a:t>镜像</a:t>
            </a:r>
            <a:r>
              <a:rPr kumimoji="1" lang="zh-CN" altLang="en-US" dirty="0"/>
              <a:t>：选择</a:t>
            </a:r>
            <a:r>
              <a:rPr kumimoji="1" lang="en-US" altLang="zh-CN" dirty="0"/>
              <a:t>public-server/mlu270_ubuntu16.04-for-student-1.4.0</a:t>
            </a:r>
            <a:endParaRPr kumimoji="1" lang="en-US" altLang="zh-CN" dirty="0"/>
          </a:p>
          <a:p>
            <a:r>
              <a:rPr kumimoji="1" lang="en-US" altLang="zh-CN" dirty="0"/>
              <a:t>		</a:t>
            </a:r>
            <a:r>
              <a:rPr kumimoji="1" lang="zh-CN" altLang="en-US" b="1" dirty="0"/>
              <a:t>镜像版本</a:t>
            </a:r>
            <a:r>
              <a:rPr kumimoji="1" lang="zh-CN" altLang="en-US" dirty="0"/>
              <a:t>对应相关实验章节，</a:t>
            </a:r>
            <a:r>
              <a:rPr kumimoji="1" lang="en-US" altLang="zh-CN" dirty="0"/>
              <a:t>update</a:t>
            </a:r>
            <a:r>
              <a:rPr kumimoji="1" lang="zh-CN" altLang="en-US" dirty="0"/>
              <a:t>为更新版本，需按照章节选择</a:t>
            </a:r>
            <a:endParaRPr kumimoji="1" lang="en-US" altLang="zh-CN" dirty="0"/>
          </a:p>
          <a:p>
            <a:r>
              <a:rPr kumimoji="1" lang="en-US" altLang="zh-CN" dirty="0"/>
              <a:t>		</a:t>
            </a:r>
            <a:r>
              <a:rPr kumimoji="1" lang="zh-CN" altLang="en-US" b="1" dirty="0"/>
              <a:t>到期时间</a:t>
            </a:r>
            <a:r>
              <a:rPr kumimoji="1" lang="zh-CN" altLang="en-US" dirty="0"/>
              <a:t>：自行设置，最长为</a:t>
            </a:r>
            <a:r>
              <a:rPr kumimoji="1" lang="en-US" altLang="zh-CN" dirty="0"/>
              <a:t>15</a:t>
            </a:r>
            <a:r>
              <a:rPr kumimoji="1" lang="zh-CN" altLang="en-US" dirty="0"/>
              <a:t>天</a:t>
            </a:r>
            <a:endParaRPr kumimoji="1" lang="en-US" altLang="zh-CN" b="1" dirty="0"/>
          </a:p>
          <a:p>
            <a:r>
              <a:rPr kumimoji="1" lang="en-US" altLang="zh-CN" dirty="0"/>
              <a:t>		</a:t>
            </a:r>
            <a:r>
              <a:rPr kumimoji="1" lang="zh-CN" altLang="en-US" b="1" dirty="0"/>
              <a:t>存储卷路径</a:t>
            </a:r>
            <a:r>
              <a:rPr kumimoji="1" lang="zh-CN" altLang="en-US" dirty="0"/>
              <a:t>：自行设置但不能为根目录“</a:t>
            </a:r>
            <a:r>
              <a:rPr kumimoji="1" lang="en-US" altLang="zh-CN" dirty="0"/>
              <a:t>/</a:t>
            </a:r>
            <a:r>
              <a:rPr kumimoji="1" lang="zh-CN" altLang="en-US" dirty="0"/>
              <a:t>”，建议放在</a:t>
            </a:r>
            <a:r>
              <a:rPr kumimoji="1" lang="en-US" altLang="zh-CN" dirty="0"/>
              <a:t>/home</a:t>
            </a:r>
            <a:r>
              <a:rPr kumimoji="1" lang="zh-CN" altLang="en-US" dirty="0"/>
              <a:t>目录下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397240" cy="562338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寒武纪开发平台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登录开发容器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902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2000" dirty="0"/>
              <a:t>1</a:t>
            </a:r>
            <a:r>
              <a:rPr kumimoji="1" lang="zh-CN" altLang="en-US" sz="2000" dirty="0"/>
              <a:t>、进入开发容器详情页，查看</a:t>
            </a:r>
            <a:r>
              <a:rPr kumimoji="1" lang="en-US" altLang="zh-CN" sz="2000" dirty="0"/>
              <a:t>IP</a:t>
            </a:r>
            <a:r>
              <a:rPr kumimoji="1" lang="zh-CN" altLang="en-US" sz="2000" dirty="0"/>
              <a:t>、端口号、密码 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2</a:t>
            </a:r>
            <a:r>
              <a:rPr kumimoji="1" lang="zh-CN" altLang="en-US" sz="2000" dirty="0"/>
              <a:t>、使用各种</a:t>
            </a:r>
            <a:r>
              <a:rPr kumimoji="1" lang="en-US" altLang="zh-CN" sz="2000" dirty="0" err="1"/>
              <a:t>ssh</a:t>
            </a:r>
            <a:r>
              <a:rPr kumimoji="1" lang="zh-CN" altLang="en-US" sz="2000" dirty="0"/>
              <a:t>工具进行远程连接，推荐：</a:t>
            </a:r>
            <a:r>
              <a:rPr kumimoji="1" lang="en-US" altLang="zh-CN" sz="2000" dirty="0" err="1"/>
              <a:t>MobaXterm</a:t>
            </a:r>
            <a:r>
              <a:rPr kumimoji="1" lang="en-US" altLang="zh-CN" sz="2000" dirty="0"/>
              <a:t> 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Xshell</a:t>
            </a:r>
            <a:r>
              <a:rPr kumimoji="1" lang="zh-CN" altLang="en-US" sz="2000" dirty="0"/>
              <a:t>、</a:t>
            </a:r>
            <a:r>
              <a:rPr kumimoji="1" lang="en-US" altLang="zh-CN" sz="2000" dirty="0" err="1"/>
              <a:t>VSCode</a:t>
            </a:r>
            <a:r>
              <a:rPr kumimoji="1" lang="zh-CN" altLang="en-US" sz="2000" dirty="0"/>
              <a:t>等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en-US" altLang="zh-CN" sz="2000" dirty="0"/>
              <a:t>	</a:t>
            </a:r>
            <a:r>
              <a:rPr kumimoji="1" lang="zh-CN" altLang="en-US" sz="2000" dirty="0"/>
              <a:t>（</a:t>
            </a:r>
            <a:r>
              <a:rPr kumimoji="1" lang="zh-CN" altLang="en-US" sz="1600" dirty="0"/>
              <a:t>附</a:t>
            </a:r>
            <a:r>
              <a:rPr kumimoji="1" lang="en-US" altLang="zh-CN" sz="1600" dirty="0" err="1"/>
              <a:t>MobaXterm</a:t>
            </a:r>
            <a:r>
              <a:rPr lang="zh-CN" altLang="en-US" sz="1600" dirty="0"/>
              <a:t>家庭版下载地址</a:t>
            </a:r>
            <a:r>
              <a:rPr lang="en-US" altLang="zh-CN" sz="1600" dirty="0"/>
              <a:t>:</a:t>
            </a:r>
            <a:r>
              <a:rPr lang="zh-CN" altLang="en-US" sz="1600" dirty="0"/>
              <a:t> </a:t>
            </a:r>
            <a:r>
              <a:rPr lang="en-US" altLang="zh-CN" sz="1600" dirty="0"/>
              <a:t>https://</a:t>
            </a:r>
            <a:r>
              <a:rPr lang="en-US" altLang="zh-CN" sz="1600" dirty="0" err="1"/>
              <a:t>mobaxterm.mobatek.net</a:t>
            </a:r>
            <a:r>
              <a:rPr lang="en-US" altLang="zh-CN" sz="1600" dirty="0"/>
              <a:t>/download-home-</a:t>
            </a:r>
            <a:r>
              <a:rPr lang="en-US" altLang="zh-CN" sz="1600" dirty="0" err="1"/>
              <a:t>edition.html</a:t>
            </a:r>
            <a:r>
              <a:rPr lang="en-US" altLang="zh-CN" sz="1600" dirty="0"/>
              <a:t> 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0" indent="0">
              <a:buNone/>
            </a:pPr>
            <a:endParaRPr kumimoji="1" lang="en-US" altLang="zh-CN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2672578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常见</a:t>
            </a:r>
            <a:r>
              <a:rPr kumimoji="1" lang="en-US" altLang="zh-CN" sz="2400" b="1" dirty="0"/>
              <a:t>Linux</a:t>
            </a:r>
            <a:r>
              <a:rPr kumimoji="1" lang="zh-CN" altLang="en-US" sz="2400" b="1" dirty="0"/>
              <a:t>操作命令：</a:t>
            </a:r>
            <a:endParaRPr kumimoji="1"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838200" y="3126602"/>
            <a:ext cx="4034246" cy="2541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MicrosoftYaHeiLight"/>
              </a:rPr>
              <a:t>系统操作指令 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cd </a:t>
            </a:r>
            <a:r>
              <a:rPr lang="zh-CN" altLang="en-US" dirty="0">
                <a:latin typeface="MicrosoftYaHeiLight"/>
              </a:rPr>
              <a:t>目录名</a:t>
            </a:r>
            <a:r>
              <a:rPr lang="en-US" altLang="zh-CN" dirty="0">
                <a:latin typeface="MicrosoftYaHeiLight"/>
              </a:rPr>
              <a:t>:</a:t>
            </a:r>
            <a:r>
              <a:rPr lang="zh-CN" altLang="en-US" dirty="0">
                <a:latin typeface="MicrosoftYaHeiLight"/>
              </a:rPr>
              <a:t>跳转到指定目录</a:t>
            </a:r>
            <a:br>
              <a:rPr lang="zh-CN" altLang="en-US" dirty="0">
                <a:latin typeface="MicrosoftYaHeiLight"/>
              </a:rPr>
            </a:b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cd .. :</a:t>
            </a:r>
            <a:r>
              <a:rPr lang="zh-CN" altLang="en-US" dirty="0">
                <a:latin typeface="MicrosoftYaHeiLight"/>
              </a:rPr>
              <a:t>返回上一级目录</a:t>
            </a:r>
            <a:br>
              <a:rPr lang="zh-CN" altLang="en-US" dirty="0">
                <a:latin typeface="MicrosoftYaHeiLight"/>
              </a:rPr>
            </a:b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tar -</a:t>
            </a:r>
            <a:r>
              <a:rPr lang="en-US" altLang="zh-CN" dirty="0" err="1">
                <a:latin typeface="MicrosoftYaHeiLight"/>
              </a:rPr>
              <a:t>xvf</a:t>
            </a:r>
            <a:r>
              <a:rPr lang="en-US" altLang="zh-CN" dirty="0">
                <a:latin typeface="MicrosoftYaHeiLight"/>
              </a:rPr>
              <a:t> </a:t>
            </a:r>
            <a:r>
              <a:rPr lang="zh-CN" altLang="en-US" dirty="0">
                <a:latin typeface="MicrosoftYaHeiLight"/>
              </a:rPr>
              <a:t>压缩包名</a:t>
            </a:r>
            <a:r>
              <a:rPr lang="en-US" altLang="zh-CN" dirty="0">
                <a:latin typeface="MicrosoftYaHeiLight"/>
              </a:rPr>
              <a:t>.</a:t>
            </a:r>
            <a:r>
              <a:rPr lang="en-US" altLang="zh-CN" dirty="0" err="1">
                <a:latin typeface="MicrosoftYaHeiLight"/>
              </a:rPr>
              <a:t>gz</a:t>
            </a:r>
            <a:r>
              <a:rPr lang="en-US" altLang="zh-CN" dirty="0">
                <a:latin typeface="MicrosoftYaHeiLight"/>
              </a:rPr>
              <a:t> :</a:t>
            </a:r>
            <a:r>
              <a:rPr lang="zh-CN" altLang="en-US" dirty="0">
                <a:latin typeface="MicrosoftYaHeiLight"/>
              </a:rPr>
              <a:t>解压</a:t>
            </a:r>
            <a:r>
              <a:rPr lang="en-US" altLang="zh-CN" dirty="0" err="1">
                <a:latin typeface="MicrosoftYaHeiLight"/>
              </a:rPr>
              <a:t>tar.gz</a:t>
            </a:r>
            <a:r>
              <a:rPr lang="zh-CN" altLang="en-US" dirty="0">
                <a:latin typeface="MicrosoftYaHeiLight"/>
              </a:rPr>
              <a:t>文件 </a:t>
            </a:r>
            <a:endParaRPr lang="en-US" altLang="zh-CN" dirty="0">
              <a:latin typeface="MicrosoftYaHeiLigh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ls :</a:t>
            </a:r>
            <a:r>
              <a:rPr lang="zh-CN" altLang="en-US" dirty="0">
                <a:latin typeface="MicrosoftYaHeiLight"/>
              </a:rPr>
              <a:t>展示当前目录下子目录</a:t>
            </a:r>
            <a:br>
              <a:rPr lang="zh-CN" altLang="en-US" dirty="0">
                <a:latin typeface="MicrosoftYaHeiLight"/>
              </a:rPr>
            </a:b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TAB + </a:t>
            </a:r>
            <a:r>
              <a:rPr lang="zh-CN" altLang="en-US" dirty="0">
                <a:latin typeface="MicrosoftYaHeiLight"/>
              </a:rPr>
              <a:t>首字母 </a:t>
            </a:r>
            <a:r>
              <a:rPr lang="en-US" altLang="zh-CN" dirty="0">
                <a:latin typeface="MicrosoftYaHeiLight"/>
              </a:rPr>
              <a:t>:</a:t>
            </a:r>
            <a:r>
              <a:rPr lang="zh-CN" altLang="en-US" dirty="0">
                <a:latin typeface="MicrosoftYaHeiLight"/>
              </a:rPr>
              <a:t>快速补全 </a:t>
            </a:r>
            <a:endParaRPr lang="zh-CN" altLang="en-US" dirty="0"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36820" y="3126602"/>
            <a:ext cx="6096000" cy="29566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MicrosoftYaHeiLight"/>
              </a:rPr>
              <a:t>vim</a:t>
            </a:r>
            <a:r>
              <a:rPr lang="zh-CN" altLang="en-US" dirty="0">
                <a:latin typeface="MicrosoftYaHeiLight"/>
              </a:rPr>
              <a:t>操作 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vim </a:t>
            </a:r>
            <a:r>
              <a:rPr lang="zh-CN" altLang="en-US" dirty="0">
                <a:latin typeface="MicrosoftYaHeiLight"/>
              </a:rPr>
              <a:t>文件名 </a:t>
            </a:r>
            <a:r>
              <a:rPr lang="en-US" altLang="zh-CN" dirty="0">
                <a:latin typeface="MicrosoftYaHeiLight"/>
              </a:rPr>
              <a:t>:</a:t>
            </a:r>
            <a:r>
              <a:rPr lang="zh-CN" altLang="en-US" dirty="0">
                <a:latin typeface="MicrosoftYaHeiLight"/>
              </a:rPr>
              <a:t>打开文件进行编辑 </a:t>
            </a:r>
            <a:endParaRPr lang="en-US" altLang="zh-CN" dirty="0">
              <a:latin typeface="MicrosoftYaHeiLigh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 err="1">
                <a:latin typeface="MicrosoftYaHeiLight"/>
              </a:rPr>
              <a:t>i</a:t>
            </a:r>
            <a:r>
              <a:rPr lang="en-US" altLang="zh-CN" dirty="0">
                <a:latin typeface="MicrosoftYaHeiLight"/>
              </a:rPr>
              <a:t>:</a:t>
            </a:r>
            <a:r>
              <a:rPr lang="zh-CN" altLang="en-US" dirty="0">
                <a:latin typeface="MicrosoftYaHeiLight"/>
              </a:rPr>
              <a:t>打开编辑模式</a:t>
            </a:r>
            <a:br>
              <a:rPr lang="zh-CN" altLang="en-US" dirty="0">
                <a:latin typeface="MicrosoftYaHeiLight"/>
              </a:rPr>
            </a:b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ESC :</a:t>
            </a:r>
            <a:r>
              <a:rPr lang="zh-CN" altLang="en-US" dirty="0">
                <a:latin typeface="MicrosoftYaHeiLight"/>
              </a:rPr>
              <a:t>退出编辑模式</a:t>
            </a:r>
            <a:br>
              <a:rPr lang="zh-CN" altLang="en-US" dirty="0">
                <a:latin typeface="MicrosoftYaHeiLight"/>
              </a:rPr>
            </a:b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:w : </a:t>
            </a:r>
            <a:r>
              <a:rPr lang="zh-CN" altLang="en-US" dirty="0">
                <a:latin typeface="MicrosoftYaHeiLight"/>
              </a:rPr>
              <a:t>保存修改 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:q :</a:t>
            </a:r>
            <a:r>
              <a:rPr lang="zh-CN" altLang="en-US" dirty="0">
                <a:latin typeface="MicrosoftYaHeiLight"/>
              </a:rPr>
              <a:t>不保存修改并退出 </a:t>
            </a:r>
            <a:endParaRPr lang="en-US" altLang="zh-CN" dirty="0">
              <a:latin typeface="MicrosoftYaHeiLigh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MT"/>
              </a:rPr>
              <a:t>• </a:t>
            </a:r>
            <a:r>
              <a:rPr lang="en-US" altLang="zh-CN" dirty="0">
                <a:latin typeface="MicrosoftYaHeiLight"/>
              </a:rPr>
              <a:t>:</a:t>
            </a:r>
            <a:r>
              <a:rPr lang="en-US" altLang="zh-CN" dirty="0" err="1">
                <a:latin typeface="MicrosoftYaHeiLight"/>
              </a:rPr>
              <a:t>wq</a:t>
            </a:r>
            <a:r>
              <a:rPr lang="en-US" altLang="zh-CN" dirty="0">
                <a:latin typeface="MicrosoftYaHeiLight"/>
              </a:rPr>
              <a:t> :</a:t>
            </a:r>
            <a:r>
              <a:rPr lang="zh-CN" altLang="en-US" dirty="0">
                <a:latin typeface="MicrosoftYaHeiLight"/>
              </a:rPr>
              <a:t>保存修改并退出 </a:t>
            </a:r>
            <a:endParaRPr lang="zh-CN" altLang="en-US" dirty="0"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828314" cy="588464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寒武纪开发平台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常见问题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071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Q</a:t>
            </a:r>
            <a:r>
              <a:rPr lang="zh-CN" altLang="en-US" sz="2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：容器重置了，数据还能找回来吗</a:t>
            </a:r>
            <a:r>
              <a:rPr lang="en-US" altLang="zh-CN" sz="2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?</a:t>
            </a:r>
            <a:endParaRPr lang="en-US" altLang="zh-CN" sz="24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：容器被删除 或 重置 了，数据丢失是找不回来的。所以务必及时保存重要文件到存储卷路径下，即使容器重置，只要挂载了存储卷，还是可以继续使用的。 </a:t>
            </a:r>
            <a:endParaRPr lang="zh-CN" altLang="en-US" sz="24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Q</a:t>
            </a:r>
            <a:r>
              <a:rPr lang="zh-CN" altLang="en-US" sz="2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：开发容器一直在创建中的状态，什么原因</a:t>
            </a:r>
            <a:r>
              <a:rPr lang="en-US" altLang="zh-CN" sz="2400" b="1" dirty="0">
                <a:latin typeface="等线 Light" panose="02010600030101010101" pitchFamily="2" charset="-122"/>
                <a:ea typeface="等线 Light" panose="02010600030101010101" pitchFamily="2" charset="-122"/>
              </a:rPr>
              <a:t>? </a:t>
            </a:r>
            <a:endParaRPr lang="en-US" altLang="zh-CN" sz="2400" b="1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A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：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1: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集群资源不足，无可用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MLU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卡给新的容器创建</a:t>
            </a:r>
            <a:endParaRPr lang="en-US" altLang="zh-CN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      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2: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存储卷挂载到了根 “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/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”</a:t>
            </a:r>
            <a:r>
              <a:rPr lang="en-US" altLang="zh-CN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r>
              <a:rPr lang="zh-CN" altLang="en-US" sz="2400" dirty="0">
                <a:latin typeface="等线 Light" panose="02010600030101010101" pitchFamily="2" charset="-122"/>
                <a:ea typeface="等线 Light" panose="02010600030101010101" pitchFamily="2" charset="-122"/>
              </a:rPr>
              <a:t>目录下 </a:t>
            </a:r>
            <a:endParaRPr lang="zh-CN" altLang="en-US" sz="2400" dirty="0">
              <a:effectLst/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kumimoji="1" lang="zh-CN" altLang="en-US" sz="24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32371" cy="523149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第二章实验</a:t>
            </a:r>
            <a:r>
              <a:rPr kumimoji="1" lang="en-US" altLang="zh-CN" sz="3200" dirty="0"/>
              <a:t>-</a:t>
            </a:r>
            <a:r>
              <a:rPr kumimoji="1" lang="zh-CN" altLang="en-US" sz="3200" dirty="0"/>
              <a:t>神经网络设计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等线 Light" panose="02010600030101010101" pitchFamily="2" charset="-122"/>
                <a:ea typeface="等线 Light" panose="02010600030101010101" pitchFamily="2" charset="-122"/>
              </a:rPr>
              <a:t>实验</a:t>
            </a:r>
            <a:r>
              <a:rPr kumimoji="1" lang="en-US" altLang="zh-CN" dirty="0">
                <a:latin typeface="等线 Light" panose="02010600030101010101" pitchFamily="2" charset="-122"/>
                <a:ea typeface="等线 Light" panose="02010600030101010101" pitchFamily="2" charset="-122"/>
              </a:rPr>
              <a:t>2-1</a:t>
            </a:r>
            <a:endParaRPr kumimoji="1"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	</a:t>
            </a:r>
            <a:r>
              <a:rPr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基于三层神经网络实现手写数字分类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endParaRPr kumimoji="1" lang="en-US" altLang="zh-CN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kumimoji="1"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实验</a:t>
            </a:r>
            <a:r>
              <a:rPr kumimoji="1"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2-2</a:t>
            </a:r>
            <a:endParaRPr kumimoji="1"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indent="0">
              <a:buNone/>
            </a:pPr>
            <a:r>
              <a:rPr kumimoji="1"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	</a:t>
            </a:r>
            <a:r>
              <a:rPr kumimoji="1"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基于</a:t>
            </a:r>
            <a:r>
              <a:rPr kumimoji="1"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DLP</a:t>
            </a:r>
            <a:r>
              <a:rPr kumimoji="1" lang="zh-CN" altLang="en-US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平台实现手写数字分类</a:t>
            </a:r>
            <a:endParaRPr kumimoji="1"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457200" lvl="1" indent="0">
              <a:buNone/>
            </a:pPr>
            <a:r>
              <a:rPr kumimoji="1" lang="en-US" altLang="zh-CN" sz="2800" dirty="0">
                <a:latin typeface="等线 Light" panose="02010600030101010101" pitchFamily="2" charset="-122"/>
                <a:ea typeface="等线 Light" panose="02010600030101010101" pitchFamily="2" charset="-122"/>
              </a:rPr>
              <a:t>		</a:t>
            </a:r>
            <a:endParaRPr lang="en-US" altLang="zh-CN" sz="28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WJmNTAxYTA0NTllZTU0OWY5NWY0MWNlMzBjNGU2OT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2594</Words>
  <Application>WPS 演示</Application>
  <PresentationFormat>Widescreen</PresentationFormat>
  <Paragraphs>221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</vt:lpstr>
      <vt:lpstr>宋体</vt:lpstr>
      <vt:lpstr>Wingdings</vt:lpstr>
      <vt:lpstr>MicrosoftYaHeiLight</vt:lpstr>
      <vt:lpstr>Segoe Print</vt:lpstr>
      <vt:lpstr>ArialMT</vt:lpstr>
      <vt:lpstr>等线 Light</vt:lpstr>
      <vt:lpstr>-apple-system</vt:lpstr>
      <vt:lpstr>等线</vt:lpstr>
      <vt:lpstr>微软雅黑</vt:lpstr>
      <vt:lpstr>Arial Unicode MS</vt:lpstr>
      <vt:lpstr>Calibri</vt:lpstr>
      <vt:lpstr>Office 主题​​</vt:lpstr>
      <vt:lpstr>智能计算系统 实验讲解</vt:lpstr>
      <vt:lpstr>目录</vt:lpstr>
      <vt:lpstr>寒武纪开发平台—账号注册</vt:lpstr>
      <vt:lpstr>寒武纪开发平台—创建存储卷</vt:lpstr>
      <vt:lpstr>寒武纪开发平台—创建存储卷</vt:lpstr>
      <vt:lpstr>寒武纪开发平台—创建开发容器</vt:lpstr>
      <vt:lpstr>寒武纪开发平台—登录开发容器</vt:lpstr>
      <vt:lpstr>寒武纪开发平台—常见问题</vt:lpstr>
      <vt:lpstr>第二章实验-神经网络设计</vt:lpstr>
      <vt:lpstr>实验2-1  基于三层神经网络实现手写数字分类</vt:lpstr>
      <vt:lpstr>实验2-1  基于三层神经网络实现手写数字分类</vt:lpstr>
      <vt:lpstr>实验2-1  Softmax层</vt:lpstr>
      <vt:lpstr>实验2-1  Softmax层</vt:lpstr>
      <vt:lpstr>实验2-1  Softmax层</vt:lpstr>
      <vt:lpstr>实验2-1  实验步骤</vt:lpstr>
      <vt:lpstr>实验2-1  实验步骤</vt:lpstr>
      <vt:lpstr>实验2-1  实验步骤</vt:lpstr>
      <vt:lpstr>实验2-1  实验步骤</vt:lpstr>
      <vt:lpstr>实验2-2  基于DLP平台实现手写数字分类</vt:lpstr>
      <vt:lpstr>实验2-2  Pycnml库</vt:lpstr>
      <vt:lpstr>实验2-2  Pycnml库</vt:lpstr>
      <vt:lpstr>实验2-2  实验步骤</vt:lpstr>
      <vt:lpstr>作业提交—希冀平台</vt:lpstr>
      <vt:lpstr>作业提交—希冀平台</vt:lpstr>
      <vt:lpstr>作业提交—希冀平台</vt:lpstr>
      <vt:lpstr>作业提交—希冀平台</vt:lpstr>
      <vt:lpstr>实验评分规则</vt:lpstr>
      <vt:lpstr>课程答疑安排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a</cp:lastModifiedBy>
  <cp:revision>25</cp:revision>
  <dcterms:created xsi:type="dcterms:W3CDTF">2021-09-26T09:10:00Z</dcterms:created>
  <dcterms:modified xsi:type="dcterms:W3CDTF">2023-10-05T09:24:04Z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E1A49BF6334B4CA588CB7D285E152C73_12</vt:lpwstr>
  </property>
  <property fmtid="{D5CDD505-2E9C-101B-9397-08002B2CF9AE}" pid="3" name="KSOProductBuildVer">
    <vt:lpwstr>2052-12.1.0.15404</vt:lpwstr>
  </property>
</Properties>
</file>